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0" r:id="rId5"/>
    <p:sldId id="263" r:id="rId6"/>
    <p:sldId id="267" r:id="rId7"/>
    <p:sldId id="268" r:id="rId8"/>
    <p:sldId id="273" r:id="rId9"/>
    <p:sldId id="269" r:id="rId10"/>
    <p:sldId id="264" r:id="rId11"/>
    <p:sldId id="270" r:id="rId12"/>
    <p:sldId id="271" r:id="rId13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43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4F3B99-6E94-4D5F-8DB8-4FEB7291C91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2025/5/4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507CFE-5866-4B40-8953-42375E9B5DB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A06994D-7B0F-47E3-BC8A-6058733E3F31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F3874D-A20A-4B3E-9C12-F524953D5B76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CF3874D-A20A-4B3E-9C12-F524953D5B7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596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380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90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66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20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E1B7-C77B-F141-6120-CDCAD8E9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EB33EE-942A-1CF8-CD64-06BC659E5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0097EA-9C5C-87E8-4CA3-F2DF693A2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60640D-925C-1D57-F1AD-460B6F7D2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03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3644-D5A7-E149-79DA-2EA93C42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5C9734-5DF4-4775-42E6-9C07C294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4844B6-301D-1A04-630C-4440CF38A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C4F0E0-26C1-767F-C5D1-01990054F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708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5422-F8DF-0FC3-2C86-04BF23D49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6C056C-1562-272D-2D93-B456AE2C8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605A70-F1AC-50B7-C40E-F9890EDB1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EEA5E3-1BCD-F8CA-C33D-AAD4F608E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06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46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77464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AA613AF-F0F7-4333-BA94-B3AA7BA801B5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在此处添加页脚</a:t>
            </a:r>
          </a:p>
        </p:txBody>
      </p:sp>
      <p:cxnSp>
        <p:nvCxnSpPr>
          <p:cNvPr id="15" name="直接连接符​​(S)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和库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rtlCol="0" anchor="ctr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 rtlCol="0"/>
          <a:lstStyle>
            <a:lvl1pPr marL="0" indent="0" algn="l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ACFFE5B-A405-4492-A99D-BB73591D8CB8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在此处添加页脚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rtlCol="0" anchor="ctr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rtlCol="0" anchor="ctr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 rtlCol="0"/>
          <a:lstStyle>
            <a:lvl1pPr marL="0" indent="0" algn="l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 rtlCol="0"/>
          <a:lstStyle>
            <a:lvl1pPr marL="0" indent="0" algn="l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长方形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长方形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 rtlCol="0"/>
          <a:lstStyle>
            <a:lvl1pPr algn="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402A5D1-67F3-48B3-B7B5-02F92AA62621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在此处添加页脚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 anchor="t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80E7F50-A9F7-4376-A5C6-D45764A0EA7B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在此处添加页脚</a:t>
            </a:r>
          </a:p>
        </p:txBody>
      </p:sp>
      <p:cxnSp>
        <p:nvCxnSpPr>
          <p:cNvPr id="33" name="直接连接符​​(S)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标题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10FD8A-ACB8-42FE-B006-D79D4A45120D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在此处添加页脚</a:t>
            </a:r>
          </a:p>
        </p:txBody>
      </p:sp>
      <p:cxnSp>
        <p:nvCxnSpPr>
          <p:cNvPr id="15" name="直接连接符​​(S)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E52FB4-083E-4BB9-9C56-A94071F60FAC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在此处添加页脚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标题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4E35B2-A28C-4D97-84DA-7A8DBCB464DD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在此处添加页脚</a:t>
            </a:r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标题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12CC18-FB17-4018-B13F-281E3895BAF5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在此处添加页脚</a:t>
            </a: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标题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4B327B9-67B5-4BB9-A23C-427DAAF5099B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在此处添加页脚</a:t>
            </a: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标题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CD1D047-EEF3-451A-87B4-F569A018734D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在此处添加页脚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rtlCol="0" anchor="ctr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 rtlCol="0"/>
          <a:lstStyle>
            <a:lvl1pPr marL="0" indent="0" algn="l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361A436-DF5A-41B6-9DBA-814AD4FD0FA0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在此处添加页脚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标题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975666B-86E7-4053-B076-45D6881106BA}" type="datetime1">
              <a:rPr lang="zh-CN" altLang="en-US" noProof="0" smtClean="0"/>
              <a:t>2025/5/4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在此处添加页脚</a:t>
            </a:r>
          </a:p>
        </p:txBody>
      </p:sp>
      <p:cxnSp>
        <p:nvCxnSpPr>
          <p:cNvPr id="10" name="直接连接符​​(S)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jpe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4" y="572120"/>
            <a:ext cx="8637073" cy="254143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基于生成式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的个性化文创图像作品设计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575164"/>
            <a:ext cx="8637072" cy="977621"/>
          </a:xfrm>
        </p:spPr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形 4" descr="头脑图标&#10;">
            <a:extLst>
              <a:ext uri="{FF2B5EF4-FFF2-40B4-BE49-F238E27FC236}">
                <a16:creationId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7471" y="1989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DCED45-CA91-495F-8329-49163D40BC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711288"/>
            <a:ext cx="8802688" cy="3127927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感谢各位老师倾听</a:t>
            </a:r>
            <a:endParaRPr lang="en-US" altLang="zh-CN" b="1" dirty="0">
              <a:solidFill>
                <a:srgbClr val="0070C0"/>
              </a:solidFill>
            </a:endParaRPr>
          </a:p>
          <a:p>
            <a:pPr rtl="0">
              <a:lnSpc>
                <a:spcPct val="10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恳请批评斧正！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940DA-07CF-934F-2483-4EE88E17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补充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D91DD-5CFA-ECDD-2C18-AFD20C3FB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B28A4A-760E-5CFF-380B-0276806B368E}"/>
              </a:ext>
            </a:extLst>
          </p:cNvPr>
          <p:cNvSpPr/>
          <p:nvPr/>
        </p:nvSpPr>
        <p:spPr>
          <a:xfrm>
            <a:off x="1057080" y="1853754"/>
            <a:ext cx="10077840" cy="10058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  <a:ea typeface="微软雅黑"/>
              </a:rPr>
              <a:t> 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 FID </a:t>
            </a:r>
            <a:r>
              <a:rPr lang="zh-CN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的核心思想是利用预训练的 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Inception </a:t>
            </a:r>
            <a:r>
              <a:rPr lang="zh-CN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网络来提取真实图像和生成图像的特征，然后比较这两组特征在特征空间中的统计距离。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  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公式为：FID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=||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μr−μg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||²+Tr(Σr+Σg−2∗sqrtm(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Σr@Σg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))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3CB96B-1FFD-EFF1-3AEC-B0632D5CA4DD}"/>
              </a:ext>
            </a:extLst>
          </p:cNvPr>
          <p:cNvSpPr/>
          <p:nvPr/>
        </p:nvSpPr>
        <p:spPr>
          <a:xfrm>
            <a:off x="1146048" y="3230880"/>
            <a:ext cx="9810312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  <a:ea typeface="微软雅黑"/>
              </a:rPr>
              <a:t>  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 panose="020B0604020202090204"/>
                <a:ea typeface="微软雅黑"/>
              </a:rPr>
              <a:t>编辑距离指一个字符串修改成另一个字符串所需要的最少操作，操作包括删除、添加和修改一个字符串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  <a:ea typeface="微软雅黑"/>
              </a:rPr>
              <a:t>。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74EB09-AEEA-78E6-B0CC-10C2C6D38EBD}"/>
              </a:ext>
            </a:extLst>
          </p:cNvPr>
          <p:cNvSpPr/>
          <p:nvPr/>
        </p:nvSpPr>
        <p:spPr>
          <a:xfrm>
            <a:off x="1057080" y="4157472"/>
            <a:ext cx="10259280" cy="132198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  <a:ea typeface="Arial" panose="020B0604020202090204"/>
              </a:rPr>
              <a:t>   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DreamBooth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 </a:t>
            </a:r>
            <a:r>
              <a:rPr lang="zh-CN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是由 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Google Research </a:t>
            </a:r>
            <a:r>
              <a:rPr lang="zh-CN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和波士顿大学于 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2022 </a:t>
            </a:r>
            <a:r>
              <a:rPr lang="zh-CN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年提出的一种个性化微调技术，旨在增强文本到图像生成模型（如 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Stable Diffusion</a:t>
            </a:r>
            <a:r>
              <a:rPr lang="zh-CN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）的能力，使其能够生成包含特定主体的图像。​通过对预训练模型进行微调，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DreamBooth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 </a:t>
            </a:r>
            <a:r>
              <a:rPr lang="zh-CN" sz="20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能够在保持模型原有能力的同时，学习并再现特定主体的视觉特征。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9875AB-AD95-4FB7-A108-A91757932A1F}"/>
              </a:ext>
            </a:extLst>
          </p:cNvPr>
          <p:cNvSpPr/>
          <p:nvPr/>
        </p:nvSpPr>
        <p:spPr>
          <a:xfrm>
            <a:off x="697080" y="5594154"/>
            <a:ext cx="1122804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  <a:p>
            <a:pPr>
              <a:lnSpc>
                <a:spcPct val="100000"/>
              </a:lnSpc>
            </a:pP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417327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5AA53-E288-2C56-E67F-796A2421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补充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27DBFC-E632-DEE8-9EE7-4C63C711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BA65CA-AE9B-D3DD-E79D-2621A8A1C461}"/>
              </a:ext>
            </a:extLst>
          </p:cNvPr>
          <p:cNvSpPr txBox="1"/>
          <p:nvPr/>
        </p:nvSpPr>
        <p:spPr>
          <a:xfrm>
            <a:off x="1294361" y="1755648"/>
            <a:ext cx="3191621" cy="4248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u="none" strike="noStrike" spc="130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 wd14-convnextv2-v2</a:t>
            </a:r>
            <a:r>
              <a:rPr lang="zh-CN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是一种基于 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ConvNeXtV2 </a:t>
            </a:r>
            <a:r>
              <a:rPr lang="zh-CN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的预训练模型，通常是用于计算机视觉任务中的深度学习模型。</a:t>
            </a:r>
            <a:r>
              <a:rPr lang="en-US" altLang="zh-CN" sz="1800" b="0" u="none" strike="noStrike" dirty="0" err="1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ConvNeXt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 </a:t>
            </a:r>
            <a:r>
              <a:rPr lang="zh-CN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是一个基于卷积神经网络 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(CNN) </a:t>
            </a:r>
            <a:r>
              <a:rPr lang="zh-CN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的模型，专为图像分类和其他计算机视觉任务（如物体检测、分割等）设计。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ConvNeXtV2 </a:t>
            </a:r>
            <a:r>
              <a:rPr lang="zh-CN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是 </a:t>
            </a:r>
            <a:r>
              <a:rPr lang="en-US" altLang="zh-CN" sz="1800" b="0" u="none" strike="noStrike" dirty="0" err="1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ConvNeXt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 </a:t>
            </a:r>
            <a:r>
              <a:rPr lang="zh-CN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的改进版本，它采用了现代卷积网络架构中的一些新技术，例如与 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Vision Transformer (</a:t>
            </a:r>
            <a:r>
              <a:rPr lang="en-US" altLang="zh-CN" sz="1800" b="0" u="none" strike="noStrike" dirty="0" err="1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ViT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) </a:t>
            </a:r>
            <a:r>
              <a:rPr lang="zh-CN" altLang="zh-CN" sz="1800" b="0" u="none" strike="noStrike" dirty="0"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</a:rPr>
              <a:t>相结合的理念，使得其在性能上有所提升。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12FFFF-BC2E-9756-DF8F-42D04C2F14D2}"/>
              </a:ext>
            </a:extLst>
          </p:cNvPr>
          <p:cNvGrpSpPr/>
          <p:nvPr/>
        </p:nvGrpSpPr>
        <p:grpSpPr>
          <a:xfrm>
            <a:off x="4736928" y="1547223"/>
            <a:ext cx="7455072" cy="4506258"/>
            <a:chOff x="360000" y="1260000"/>
            <a:chExt cx="11828520" cy="521136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441DBA-01AC-EDA7-9863-698341B1BE2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60000" y="1260000"/>
              <a:ext cx="11828520" cy="49129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04D434F-07D8-2A33-C471-4B0B7A3F6F34}"/>
                </a:ext>
              </a:extLst>
            </p:cNvPr>
            <p:cNvSpPr/>
            <p:nvPr/>
          </p:nvSpPr>
          <p:spPr>
            <a:xfrm>
              <a:off x="556560" y="6179040"/>
              <a:ext cx="11233800" cy="29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sz="1300" b="0" u="none" strike="noStrike">
                  <a:solidFill>
                    <a:srgbClr val="000000"/>
                  </a:solidFill>
                  <a:effectLst/>
                  <a:uFillTx/>
                  <a:latin typeface="Arial" panose="020B0604020202090204"/>
                  <a:ea typeface="微软雅黑"/>
                </a:rPr>
                <a:t>截自论文 “</a:t>
              </a:r>
              <a:r>
                <a:rPr lang="en-US" sz="1300" b="0" u="none" strike="noStrike">
                  <a:solidFill>
                    <a:srgbClr val="000000"/>
                  </a:solidFill>
                  <a:effectLst/>
                  <a:uFillTx/>
                  <a:latin typeface="Arial" panose="020B0604020202090204"/>
                  <a:ea typeface="微软雅黑"/>
                </a:rPr>
                <a:t>ANYTEXT: MULTILINGUAL VISUAL TEXT GENERATION AND EDITING”</a:t>
              </a:r>
              <a:endParaRPr lang="en-US" sz="1300" b="0" u="none" strike="noStrike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7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rtlCol="0"/>
          <a:lstStyle/>
          <a:p>
            <a:pPr rtl="0"/>
            <a:r>
              <a:rPr lang="zh-CN" altLang="en-US" b="1" dirty="0"/>
              <a:t>项目创意来源</a:t>
            </a:r>
          </a:p>
        </p:txBody>
      </p:sp>
      <p:pic>
        <p:nvPicPr>
          <p:cNvPr id="4" name="图形 3" descr="灯泡图标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lvl="0" indent="0" rtl="0">
              <a:buNone/>
            </a:pPr>
            <a:r>
              <a:rPr lang="zh-CN" altLang="en-US" sz="1800" spc="130">
                <a:solidFill>
                  <a:schemeClr val="dk1"/>
                </a:solidFill>
                <a:latin typeface="Arial" panose="020B0604020202090204"/>
                <a:ea typeface="微软雅黑"/>
              </a:rPr>
              <a:t> </a:t>
            </a:r>
            <a:r>
              <a:rPr lang="zh-CN" altLang="en-US" sz="1800" spc="130" dirty="0">
                <a:solidFill>
                  <a:schemeClr val="dk1"/>
                </a:solidFill>
                <a:latin typeface="Arial" panose="020B0604020202090204"/>
                <a:ea typeface="微软雅黑"/>
              </a:rPr>
              <a:t> </a:t>
            </a:r>
            <a:r>
              <a:rPr lang="zh-CN" altLang="zh-CN" sz="2000" b="0" u="none" strike="noStrike" spc="13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本</a:t>
            </a:r>
            <a:r>
              <a:rPr lang="zh-CN" altLang="zh-CN" sz="20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作品的核心创意来源于当前市场上文创产品同质化严重，难以满足游客 日益增长的个性化需求的痛点。习近平总书记关于推动文化和旅游融合发展， 将文化旅游业培育成为支柱产业的指示，以及《如果国宝会说话》等成功案例， 激发了通过创新方式“激活”文化遗产，赋能个体创造独特文创作品的想法。</a:t>
            </a:r>
            <a:endParaRPr lang="zh-CN" altLang="en-US" dirty="0"/>
          </a:p>
          <a:p>
            <a:pPr rtl="0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83C090-AE98-59CB-2181-782D7E884844}"/>
              </a:ext>
            </a:extLst>
          </p:cNvPr>
          <p:cNvGrpSpPr/>
          <p:nvPr/>
        </p:nvGrpSpPr>
        <p:grpSpPr>
          <a:xfrm>
            <a:off x="3694066" y="3588921"/>
            <a:ext cx="1974600" cy="2464560"/>
            <a:chOff x="2520720" y="4140000"/>
            <a:chExt cx="1974600" cy="24645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3507EA5-BD25-9D46-3671-15B1081964A5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20720" y="4140000"/>
              <a:ext cx="1974600" cy="19746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B3A0F68-B49C-86C3-34A2-60551073EE45}"/>
                </a:ext>
              </a:extLst>
            </p:cNvPr>
            <p:cNvSpPr/>
            <p:nvPr/>
          </p:nvSpPr>
          <p:spPr>
            <a:xfrm>
              <a:off x="2520720" y="6235200"/>
              <a:ext cx="1974600" cy="36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800" b="0" u="none" strike="noStrike" dirty="0">
                  <a:solidFill>
                    <a:srgbClr val="000000"/>
                  </a:solidFill>
                  <a:effectLst/>
                  <a:uFillTx/>
                  <a:latin typeface="Arial" panose="020B0604020202090204"/>
                  <a:ea typeface="微软雅黑"/>
                </a:rPr>
                <a:t>青铜立人像</a:t>
              </a:r>
              <a:endParaRPr lang="en-US" sz="18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F7A294-9C49-8698-64CA-AD10FF234808}"/>
              </a:ext>
            </a:extLst>
          </p:cNvPr>
          <p:cNvGrpSpPr/>
          <p:nvPr/>
        </p:nvGrpSpPr>
        <p:grpSpPr>
          <a:xfrm>
            <a:off x="7736049" y="3588921"/>
            <a:ext cx="2154600" cy="2529360"/>
            <a:chOff x="7380000" y="4135320"/>
            <a:chExt cx="2154600" cy="252936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A757BC8-633F-909D-FB3E-4205CD8D639B}"/>
                </a:ext>
              </a:extLst>
            </p:cNvPr>
            <p:cNvGrpSpPr/>
            <p:nvPr/>
          </p:nvGrpSpPr>
          <p:grpSpPr>
            <a:xfrm>
              <a:off x="7380000" y="4135320"/>
              <a:ext cx="2154600" cy="1987920"/>
              <a:chOff x="7380000" y="4135320"/>
              <a:chExt cx="2154600" cy="1987920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E6D736EE-5093-996F-70CD-58D985ADC607}"/>
                  </a:ext>
                </a:extLst>
              </p:cNvPr>
              <p:cNvPicPr/>
              <p:nvPr/>
            </p:nvPicPr>
            <p:blipFill>
              <a:blip r:embed="rId7"/>
              <a:srcRect l="21970" t="17171" r="23010" b="12012"/>
              <a:stretch>
                <a:fillRect/>
              </a:stretch>
            </p:blipFill>
            <p:spPr>
              <a:xfrm>
                <a:off x="7380000" y="4135320"/>
                <a:ext cx="2154600" cy="198792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230689A-BA69-B5E8-8F9E-EAB3053890A5}"/>
                </a:ext>
              </a:extLst>
            </p:cNvPr>
            <p:cNvSpPr/>
            <p:nvPr/>
          </p:nvSpPr>
          <p:spPr>
            <a:xfrm>
              <a:off x="7380000" y="6295320"/>
              <a:ext cx="2154600" cy="36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800" b="0" u="none" strike="noStrike">
                  <a:solidFill>
                    <a:srgbClr val="000000"/>
                  </a:solidFill>
                  <a:effectLst/>
                  <a:uFillTx/>
                  <a:latin typeface="Arial" panose="020B0604020202090204"/>
                  <a:ea typeface="微软雅黑"/>
                </a:rPr>
                <a:t>青铜神鸟鼠标垫</a:t>
              </a: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rtlCol="0"/>
          <a:lstStyle/>
          <a:p>
            <a:pPr rtl="0"/>
            <a:r>
              <a:rPr lang="zh-CN" altLang="en-US" b="1" dirty="0"/>
              <a:t>系统算法实现流程</a:t>
            </a:r>
          </a:p>
        </p:txBody>
      </p:sp>
      <p:pic>
        <p:nvPicPr>
          <p:cNvPr id="5" name="图形 4" descr="男士和女士图标">
            <a:extLst>
              <a:ext uri="{FF2B5EF4-FFF2-40B4-BE49-F238E27FC236}">
                <a16:creationId xmlns:a16="http://schemas.microsoft.com/office/drawing/2014/main" id="{2DED0F48-76A7-437D-9746-E2DF97A1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3742" y="216211"/>
            <a:ext cx="1122450" cy="1122450"/>
          </a:xfrm>
          <a:prstGeom prst="rect">
            <a:avLst/>
          </a:prstGeom>
        </p:spPr>
      </p:pic>
      <p:grpSp>
        <p:nvGrpSpPr>
          <p:cNvPr id="4" name="组合 1">
            <a:extLst>
              <a:ext uri="{FF2B5EF4-FFF2-40B4-BE49-F238E27FC236}">
                <a16:creationId xmlns:a16="http://schemas.microsoft.com/office/drawing/2014/main" id="{E87F41E3-F579-1C41-1C02-A7A3559C606B}"/>
              </a:ext>
            </a:extLst>
          </p:cNvPr>
          <p:cNvGrpSpPr/>
          <p:nvPr/>
        </p:nvGrpSpPr>
        <p:grpSpPr>
          <a:xfrm>
            <a:off x="527415" y="1524123"/>
            <a:ext cx="5367871" cy="3452365"/>
            <a:chOff x="395280" y="1306800"/>
            <a:chExt cx="4653720" cy="3625427"/>
          </a:xfrm>
        </p:grpSpPr>
        <p:sp>
          <p:nvSpPr>
            <p:cNvPr id="6" name="文本框 104">
              <a:extLst>
                <a:ext uri="{FF2B5EF4-FFF2-40B4-BE49-F238E27FC236}">
                  <a16:creationId xmlns:a16="http://schemas.microsoft.com/office/drawing/2014/main" id="{5CA1E9E1-AB78-BBBF-D6D5-5732353ECBFD}"/>
                </a:ext>
              </a:extLst>
            </p:cNvPr>
            <p:cNvSpPr/>
            <p:nvPr/>
          </p:nvSpPr>
          <p:spPr>
            <a:xfrm>
              <a:off x="395280" y="1306800"/>
              <a:ext cx="39798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zh-CN" sz="2400" b="1" u="none" strike="noStrike" dirty="0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模型</a:t>
              </a:r>
              <a:endParaRPr lang="en-US" sz="24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</p:txBody>
        </p:sp>
        <p:grpSp>
          <p:nvGrpSpPr>
            <p:cNvPr id="7" name="组合 105">
              <a:extLst>
                <a:ext uri="{FF2B5EF4-FFF2-40B4-BE49-F238E27FC236}">
                  <a16:creationId xmlns:a16="http://schemas.microsoft.com/office/drawing/2014/main" id="{EF69F434-3D7B-7784-184F-F66E3056F17B}"/>
                </a:ext>
              </a:extLst>
            </p:cNvPr>
            <p:cNvGrpSpPr/>
            <p:nvPr/>
          </p:nvGrpSpPr>
          <p:grpSpPr>
            <a:xfrm>
              <a:off x="434880" y="1762200"/>
              <a:ext cx="2445840" cy="8640"/>
              <a:chOff x="434880" y="1762200"/>
              <a:chExt cx="2445840" cy="8640"/>
            </a:xfrm>
          </p:grpSpPr>
          <p:cxnSp>
            <p:nvCxnSpPr>
              <p:cNvPr id="9" name="直接连接符 106">
                <a:extLst>
                  <a:ext uri="{FF2B5EF4-FFF2-40B4-BE49-F238E27FC236}">
                    <a16:creationId xmlns:a16="http://schemas.microsoft.com/office/drawing/2014/main" id="{AC88D94A-9E8B-160A-1EBE-AEBF608A41AA}"/>
                  </a:ext>
                </a:extLst>
              </p:cNvPr>
              <p:cNvCxnSpPr/>
              <p:nvPr/>
            </p:nvCxnSpPr>
            <p:spPr>
              <a:xfrm flipH="1">
                <a:off x="1451160" y="1762200"/>
                <a:ext cx="1429920" cy="4680"/>
              </a:xfrm>
              <a:prstGeom prst="straightConnector1">
                <a:avLst/>
              </a:prstGeom>
              <a:ln w="0">
                <a:solidFill>
                  <a:srgbClr val="B92917"/>
                </a:solidFill>
              </a:ln>
            </p:spPr>
          </p:cxnSp>
          <p:cxnSp>
            <p:nvCxnSpPr>
              <p:cNvPr id="10" name="直接连接符 107">
                <a:extLst>
                  <a:ext uri="{FF2B5EF4-FFF2-40B4-BE49-F238E27FC236}">
                    <a16:creationId xmlns:a16="http://schemas.microsoft.com/office/drawing/2014/main" id="{3202E954-6BC2-15C1-4E58-9F7FB8E3348E}"/>
                  </a:ext>
                </a:extLst>
              </p:cNvPr>
              <p:cNvCxnSpPr/>
              <p:nvPr/>
            </p:nvCxnSpPr>
            <p:spPr>
              <a:xfrm flipH="1">
                <a:off x="434880" y="1766880"/>
                <a:ext cx="1022760" cy="4320"/>
              </a:xfrm>
              <a:prstGeom prst="straightConnector1">
                <a:avLst/>
              </a:prstGeom>
              <a:ln w="76200">
                <a:solidFill>
                  <a:srgbClr val="B92917"/>
                </a:solidFill>
                <a:round/>
              </a:ln>
            </p:spPr>
          </p:cxnSp>
        </p:grpSp>
        <p:sp>
          <p:nvSpPr>
            <p:cNvPr id="8" name="文本框 108">
              <a:extLst>
                <a:ext uri="{FF2B5EF4-FFF2-40B4-BE49-F238E27FC236}">
                  <a16:creationId xmlns:a16="http://schemas.microsoft.com/office/drawing/2014/main" id="{66B03176-289B-91D0-73C9-8A48FFC77082}"/>
                </a:ext>
              </a:extLst>
            </p:cNvPr>
            <p:cNvSpPr/>
            <p:nvPr/>
          </p:nvSpPr>
          <p:spPr>
            <a:xfrm>
              <a:off x="395280" y="1769040"/>
              <a:ext cx="4653720" cy="3163187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just" defTabSz="914400">
                <a:lnSpc>
                  <a:spcPct val="120000"/>
                </a:lnSpc>
              </a:pPr>
              <a:r>
                <a:rPr lang="en-US" b="0" u="none" strike="noStrike" spc="130" dirty="0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  </a:t>
              </a:r>
              <a:r>
                <a:rPr lang="zh-CN" b="0" u="none" strike="noStrike" spc="130" dirty="0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使用阿里云的</a:t>
              </a:r>
              <a:r>
                <a:rPr lang="en-US" b="0" u="none" strike="noStrike" spc="130" dirty="0" err="1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AnyText</a:t>
              </a:r>
              <a:r>
                <a:rPr lang="zh-CN" b="0" u="none" strike="noStrike" spc="130" dirty="0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模型，主要由三部分组成——</a:t>
              </a:r>
              <a:r>
                <a:rPr lang="en-US" b="0" u="none" strike="noStrike" spc="130" dirty="0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Auxiliary Latent Module, Text Embedding Module</a:t>
              </a:r>
              <a:r>
                <a:rPr lang="zh-CN" b="0" u="none" strike="noStrike" spc="130" dirty="0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和 </a:t>
              </a:r>
              <a:r>
                <a:rPr lang="en-US" b="0" u="none" strike="noStrike" spc="130" dirty="0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Text-control Diffusion Pipeline</a:t>
              </a:r>
              <a:r>
                <a:rPr lang="zh-CN" altLang="en-US" b="0" u="none" strike="noStrike" spc="130" dirty="0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。</a:t>
              </a:r>
              <a:r>
                <a:rPr lang="en-US" b="0" u="none" strike="noStrike" spc="130" dirty="0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  </a:t>
              </a:r>
            </a:p>
            <a:p>
              <a:pPr algn="just" defTabSz="914400">
                <a:lnSpc>
                  <a:spcPct val="120000"/>
                </a:lnSpc>
              </a:pPr>
              <a:r>
                <a:rPr lang="zh-CN" altLang="en-US" spc="130" dirty="0">
                  <a:solidFill>
                    <a:schemeClr val="dk1"/>
                  </a:solidFill>
                  <a:latin typeface="微软雅黑"/>
                  <a:ea typeface="微软雅黑"/>
                </a:rPr>
                <a:t>  </a:t>
              </a:r>
              <a:r>
                <a:rPr lang="en-US" b="0" u="none" strike="noStrike" spc="130" dirty="0" err="1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本项目将其分为文字控制框架和扩散模型两部分</a:t>
              </a:r>
              <a:r>
                <a:rPr lang="zh-CN" altLang="en-US" b="0" u="none" strike="noStrike" spc="130" dirty="0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，并</a:t>
              </a:r>
              <a:r>
                <a:rPr lang="en-US" b="0" u="none" strike="noStrike" spc="130" dirty="0" err="1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分别进行调整</a:t>
              </a:r>
              <a:r>
                <a:rPr lang="en-US" b="0" u="none" strike="noStrike" spc="130" dirty="0">
                  <a:solidFill>
                    <a:schemeClr val="dk1"/>
                  </a:solidFill>
                  <a:effectLst/>
                  <a:uFillTx/>
                  <a:latin typeface="微软雅黑"/>
                  <a:ea typeface="微软雅黑"/>
                </a:rPr>
                <a:t>。</a:t>
              </a:r>
              <a:endParaRPr lang="en-US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  <a:p>
              <a:pPr algn="just" defTabSz="914400">
                <a:lnSpc>
                  <a:spcPct val="130000"/>
                </a:lnSpc>
              </a:pPr>
              <a:endParaRPr lang="en-US" sz="16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  <a:p>
              <a:pPr algn="just" defTabSz="914400">
                <a:lnSpc>
                  <a:spcPct val="130000"/>
                </a:lnSpc>
              </a:pPr>
              <a:endParaRPr lang="en-US" sz="16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  <a:p>
              <a:pPr algn="just" defTabSz="914400">
                <a:lnSpc>
                  <a:spcPct val="130000"/>
                </a:lnSpc>
              </a:pPr>
              <a:endParaRPr lang="en-US" sz="16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32BA30D-9206-AE43-AEDE-E9EDF8EC4E89}"/>
              </a:ext>
            </a:extLst>
          </p:cNvPr>
          <p:cNvGrpSpPr/>
          <p:nvPr/>
        </p:nvGrpSpPr>
        <p:grpSpPr>
          <a:xfrm>
            <a:off x="6096000" y="1704971"/>
            <a:ext cx="5962199" cy="2617644"/>
            <a:chOff x="5171400" y="1214280"/>
            <a:chExt cx="6886800" cy="35334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478E32D-8AFB-2BBA-63B0-42DF4BAE00E5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171400" y="1214280"/>
              <a:ext cx="6886800" cy="32349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8AC08B-C579-EE6B-5572-0287889272CB}"/>
                </a:ext>
              </a:extLst>
            </p:cNvPr>
            <p:cNvSpPr/>
            <p:nvPr/>
          </p:nvSpPr>
          <p:spPr>
            <a:xfrm>
              <a:off x="5285880" y="4454280"/>
              <a:ext cx="6540480" cy="29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sz="1300" b="0" u="none" strike="noStrike" dirty="0">
                  <a:solidFill>
                    <a:srgbClr val="000000"/>
                  </a:solidFill>
                  <a:effectLst/>
                  <a:uFillTx/>
                  <a:latin typeface="Arial" panose="020B0604020202090204"/>
                  <a:ea typeface="微软雅黑"/>
                </a:rPr>
                <a:t>截自论文 “</a:t>
              </a:r>
              <a:r>
                <a:rPr lang="en-US" sz="1300" b="0" u="none" strike="noStrike" dirty="0">
                  <a:solidFill>
                    <a:srgbClr val="000000"/>
                  </a:solidFill>
                  <a:effectLst/>
                  <a:uFillTx/>
                  <a:latin typeface="Arial" panose="020B0604020202090204"/>
                  <a:ea typeface="微软雅黑"/>
                </a:rPr>
                <a:t>ANYTEXT: MULTILINGUAL VISUAL TEXT GENERATION AND EDITING”</a:t>
              </a:r>
              <a:endParaRPr lang="en-US" sz="13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</p:txBody>
        </p:sp>
      </p:grpSp>
      <p:grpSp>
        <p:nvGrpSpPr>
          <p:cNvPr id="3" name="组合 15">
            <a:extLst>
              <a:ext uri="{FF2B5EF4-FFF2-40B4-BE49-F238E27FC236}">
                <a16:creationId xmlns:a16="http://schemas.microsoft.com/office/drawing/2014/main" id="{24F71EDB-BEBC-EEFF-AF26-438737027D42}"/>
              </a:ext>
            </a:extLst>
          </p:cNvPr>
          <p:cNvGrpSpPr/>
          <p:nvPr/>
        </p:nvGrpSpPr>
        <p:grpSpPr>
          <a:xfrm>
            <a:off x="517457" y="4356360"/>
            <a:ext cx="10187181" cy="1878214"/>
            <a:chOff x="558140" y="4745880"/>
            <a:chExt cx="6294960" cy="1689196"/>
          </a:xfrm>
        </p:grpSpPr>
        <p:sp>
          <p:nvSpPr>
            <p:cNvPr id="14" name="文本框 7">
              <a:extLst>
                <a:ext uri="{FF2B5EF4-FFF2-40B4-BE49-F238E27FC236}">
                  <a16:creationId xmlns:a16="http://schemas.microsoft.com/office/drawing/2014/main" id="{2DE9F345-8E0C-AE5F-105B-802D0434EF12}"/>
                </a:ext>
              </a:extLst>
            </p:cNvPr>
            <p:cNvSpPr/>
            <p:nvPr/>
          </p:nvSpPr>
          <p:spPr>
            <a:xfrm>
              <a:off x="568800" y="4745880"/>
              <a:ext cx="53841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zh-CN" sz="2400" b="1" u="none" strike="noStrike" dirty="0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功能</a:t>
              </a:r>
              <a:endParaRPr lang="en-US" sz="24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</p:txBody>
        </p:sp>
        <p:grpSp>
          <p:nvGrpSpPr>
            <p:cNvPr id="15" name="组合 16">
              <a:extLst>
                <a:ext uri="{FF2B5EF4-FFF2-40B4-BE49-F238E27FC236}">
                  <a16:creationId xmlns:a16="http://schemas.microsoft.com/office/drawing/2014/main" id="{D7E782E0-09C0-88B1-1C49-9CF98B76D232}"/>
                </a:ext>
              </a:extLst>
            </p:cNvPr>
            <p:cNvGrpSpPr/>
            <p:nvPr/>
          </p:nvGrpSpPr>
          <p:grpSpPr>
            <a:xfrm>
              <a:off x="657000" y="5220000"/>
              <a:ext cx="3303720" cy="10440"/>
              <a:chOff x="657000" y="5220000"/>
              <a:chExt cx="3303720" cy="10440"/>
            </a:xfrm>
          </p:grpSpPr>
          <p:cxnSp>
            <p:nvCxnSpPr>
              <p:cNvPr id="17" name="直接连接符 3">
                <a:extLst>
                  <a:ext uri="{FF2B5EF4-FFF2-40B4-BE49-F238E27FC236}">
                    <a16:creationId xmlns:a16="http://schemas.microsoft.com/office/drawing/2014/main" id="{2F074ED2-597F-4ED4-AE56-AC4C6A1A847A}"/>
                  </a:ext>
                </a:extLst>
              </p:cNvPr>
              <p:cNvCxnSpPr/>
              <p:nvPr/>
            </p:nvCxnSpPr>
            <p:spPr>
              <a:xfrm flipH="1">
                <a:off x="2030760" y="5220000"/>
                <a:ext cx="1930320" cy="5760"/>
              </a:xfrm>
              <a:prstGeom prst="straightConnector1">
                <a:avLst/>
              </a:prstGeom>
              <a:ln w="0">
                <a:solidFill>
                  <a:srgbClr val="B92917"/>
                </a:solidFill>
              </a:ln>
            </p:spPr>
          </p:cxnSp>
          <p:cxnSp>
            <p:nvCxnSpPr>
              <p:cNvPr id="18" name="直接连接符 11">
                <a:extLst>
                  <a:ext uri="{FF2B5EF4-FFF2-40B4-BE49-F238E27FC236}">
                    <a16:creationId xmlns:a16="http://schemas.microsoft.com/office/drawing/2014/main" id="{F02D8D98-26C8-3DB0-D548-C82D4E9CA4CC}"/>
                  </a:ext>
                </a:extLst>
              </p:cNvPr>
              <p:cNvCxnSpPr/>
              <p:nvPr/>
            </p:nvCxnSpPr>
            <p:spPr>
              <a:xfrm flipH="1">
                <a:off x="657000" y="5225040"/>
                <a:ext cx="1379880" cy="5760"/>
              </a:xfrm>
              <a:prstGeom prst="straightConnector1">
                <a:avLst/>
              </a:prstGeom>
              <a:ln w="76200">
                <a:solidFill>
                  <a:srgbClr val="B92917"/>
                </a:solidFill>
                <a:round/>
              </a:ln>
            </p:spPr>
          </p:cxnSp>
        </p:grpSp>
        <p:sp>
          <p:nvSpPr>
            <p:cNvPr id="16" name="文本框 40">
              <a:extLst>
                <a:ext uri="{FF2B5EF4-FFF2-40B4-BE49-F238E27FC236}">
                  <a16:creationId xmlns:a16="http://schemas.microsoft.com/office/drawing/2014/main" id="{3C365165-62C7-6F48-165C-5BDBC3489B4E}"/>
                </a:ext>
              </a:extLst>
            </p:cNvPr>
            <p:cNvSpPr/>
            <p:nvPr/>
          </p:nvSpPr>
          <p:spPr>
            <a:xfrm>
              <a:off x="558140" y="5198614"/>
              <a:ext cx="6294960" cy="123646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just" defTabSz="914400">
                <a:lnSpc>
                  <a:spcPct val="120000"/>
                </a:lnSpc>
              </a:pPr>
              <a:r>
                <a:rPr lang="en-US" b="0" u="none" strike="noStrike" spc="130" dirty="0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  </a:t>
              </a:r>
              <a:r>
                <a:rPr lang="en-US" b="0" u="none" strike="noStrike" spc="130" dirty="0" err="1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文字生图：通过文字说明进行图片生成，可以指定文字生成的位置</a:t>
              </a:r>
              <a:r>
                <a:rPr lang="zh-CN" altLang="en-US" b="0" u="none" strike="noStrike" spc="130" dirty="0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。</a:t>
              </a:r>
              <a:endParaRPr lang="en-US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  <a:p>
              <a:pPr algn="just" defTabSz="914400">
                <a:lnSpc>
                  <a:spcPct val="120000"/>
                </a:lnSpc>
              </a:pPr>
              <a:r>
                <a:rPr lang="en-US" b="0" u="none" strike="noStrike" spc="130" dirty="0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  </a:t>
              </a:r>
              <a:r>
                <a:rPr lang="en-US" b="0" u="none" strike="noStrike" spc="130" dirty="0" err="1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文字编辑功能：对图片进行文字添加、修改和去除</a:t>
              </a:r>
              <a:r>
                <a:rPr lang="zh-CN" altLang="en-US" b="0" u="none" strike="noStrike" spc="130" dirty="0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。</a:t>
              </a:r>
              <a:endParaRPr lang="en-US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  <a:p>
              <a:pPr algn="just" defTabSz="914400">
                <a:lnSpc>
                  <a:spcPct val="120000"/>
                </a:lnSpc>
              </a:pPr>
              <a:r>
                <a:rPr lang="zh-CN" b="0" u="none" strike="noStrike" spc="130" dirty="0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特点：能够图文融合</a:t>
              </a:r>
              <a:r>
                <a:rPr lang="zh-CN" altLang="en-US" b="0" u="none" strike="noStrike" spc="130" dirty="0">
                  <a:solidFill>
                    <a:schemeClr val="dk1"/>
                  </a:solidFill>
                  <a:effectLst/>
                  <a:uFillTx/>
                  <a:latin typeface="Arial" panose="020B0604020202090204"/>
                  <a:ea typeface="微软雅黑"/>
                </a:rPr>
                <a:t>。</a:t>
              </a:r>
              <a:endParaRPr lang="en-US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  <a:p>
              <a:pPr algn="just" defTabSz="914400">
                <a:lnSpc>
                  <a:spcPct val="130000"/>
                </a:lnSpc>
              </a:pPr>
              <a:endParaRPr lang="en-US" sz="16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E44F9924-A0F0-E5AF-803B-78C93FD1BA8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002846" y="4356360"/>
            <a:ext cx="1701792" cy="173086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0CB02F1-58C3-F0CC-8706-C3AA5C63F0ED}"/>
              </a:ext>
            </a:extLst>
          </p:cNvPr>
          <p:cNvSpPr txBox="1"/>
          <p:nvPr/>
        </p:nvSpPr>
        <p:spPr>
          <a:xfrm>
            <a:off x="10390139" y="4483129"/>
            <a:ext cx="738664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800" dirty="0"/>
              <a:t>图文融合示例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 rtlCol="0"/>
          <a:lstStyle/>
          <a:p>
            <a:pPr rtl="0"/>
            <a:r>
              <a:rPr lang="zh-CN" altLang="en-US" b="1" dirty="0"/>
              <a:t>训练过程</a:t>
            </a:r>
          </a:p>
        </p:txBody>
      </p:sp>
      <p:pic>
        <p:nvPicPr>
          <p:cNvPr id="7" name="图形 6" descr="齿轮图标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sp>
        <p:nvSpPr>
          <p:cNvPr id="10" name="文本框 211">
            <a:extLst>
              <a:ext uri="{FF2B5EF4-FFF2-40B4-BE49-F238E27FC236}">
                <a16:creationId xmlns:a16="http://schemas.microsoft.com/office/drawing/2014/main" id="{E01E7FF3-2F9E-6B67-1D4A-255530BCD39E}"/>
              </a:ext>
            </a:extLst>
          </p:cNvPr>
          <p:cNvSpPr/>
          <p:nvPr/>
        </p:nvSpPr>
        <p:spPr>
          <a:xfrm>
            <a:off x="1104314" y="1479503"/>
            <a:ext cx="3466800" cy="397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CN" sz="2000" b="1" u="none" strike="noStrike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文字控制框架训练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12" name="文本框 469">
            <a:extLst>
              <a:ext uri="{FF2B5EF4-FFF2-40B4-BE49-F238E27FC236}">
                <a16:creationId xmlns:a16="http://schemas.microsoft.com/office/drawing/2014/main" id="{5F0A21F1-E20A-1C08-D452-95F2FF986B54}"/>
              </a:ext>
            </a:extLst>
          </p:cNvPr>
          <p:cNvSpPr/>
          <p:nvPr/>
        </p:nvSpPr>
        <p:spPr>
          <a:xfrm>
            <a:off x="1104314" y="1955887"/>
            <a:ext cx="4806360" cy="2228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en-US" sz="16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  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对开源数据集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AnyWord-3M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进行筛选（根据水印，有效性，同时保证中文训练数据集远大于英文数据集），保留了约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400k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的数据量，并用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8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卡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V100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进行训练。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  <a:p>
            <a:pPr defTabSz="914400">
              <a:lnSpc>
                <a:spcPct val="130000"/>
              </a:lnSpc>
            </a:pP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13" name="文本框 218">
            <a:extLst>
              <a:ext uri="{FF2B5EF4-FFF2-40B4-BE49-F238E27FC236}">
                <a16:creationId xmlns:a16="http://schemas.microsoft.com/office/drawing/2014/main" id="{8DB9F7A5-38B3-CE21-5948-3E0EDEEF20A7}"/>
              </a:ext>
            </a:extLst>
          </p:cNvPr>
          <p:cNvSpPr/>
          <p:nvPr/>
        </p:nvSpPr>
        <p:spPr>
          <a:xfrm>
            <a:off x="1104314" y="3429000"/>
            <a:ext cx="3466800" cy="399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CN" sz="2000" b="1" u="none" strike="noStrike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扩散模型训练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14" name="文本框 470">
            <a:extLst>
              <a:ext uri="{FF2B5EF4-FFF2-40B4-BE49-F238E27FC236}">
                <a16:creationId xmlns:a16="http://schemas.microsoft.com/office/drawing/2014/main" id="{4A2FEFD9-F01A-3141-2D3A-758757612A2C}"/>
              </a:ext>
            </a:extLst>
          </p:cNvPr>
          <p:cNvSpPr/>
          <p:nvPr/>
        </p:nvSpPr>
        <p:spPr>
          <a:xfrm>
            <a:off x="1104314" y="3828960"/>
            <a:ext cx="6066360" cy="25448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30000"/>
              </a:lnSpc>
            </a:pP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  </a:t>
            </a:r>
            <a:r>
              <a:rPr lang="en-US" sz="1800" b="0" u="none" strike="noStrike" spc="130" dirty="0" err="1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在google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、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edge 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、百度等搜索引擎上用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python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爬取图片，经过筛选后，对保留的约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1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千张的图片进行去水印，调整分辨率为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512*512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，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用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wd14-convnextv2-v2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进行标注，进行简要修改后，从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hugging-face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上下载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Realistic_Vision_V4.0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作为起始权重，采取</a:t>
            </a:r>
            <a:r>
              <a:rPr lang="en-US" sz="1800" b="0" u="none" strike="noStrike" spc="130" dirty="0" err="1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DreamBooth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的方式进行权重的微调。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  <a:p>
            <a:pPr algn="just" defTabSz="914400">
              <a:lnSpc>
                <a:spcPct val="130000"/>
              </a:lnSpc>
            </a:pP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15" name="右箭头 571">
            <a:extLst>
              <a:ext uri="{FF2B5EF4-FFF2-40B4-BE49-F238E27FC236}">
                <a16:creationId xmlns:a16="http://schemas.microsoft.com/office/drawing/2014/main" id="{F5FC6172-05C4-C407-2B7B-A61F7367B941}"/>
              </a:ext>
            </a:extLst>
          </p:cNvPr>
          <p:cNvSpPr/>
          <p:nvPr/>
        </p:nvSpPr>
        <p:spPr>
          <a:xfrm>
            <a:off x="6029012" y="2435840"/>
            <a:ext cx="1437480" cy="35748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 panose="020B0604020202090204"/>
              <a:ea typeface="微软雅黑"/>
            </a:endParaRPr>
          </a:p>
        </p:txBody>
      </p:sp>
      <p:sp>
        <p:nvSpPr>
          <p:cNvPr id="16" name="右箭头 572">
            <a:extLst>
              <a:ext uri="{FF2B5EF4-FFF2-40B4-BE49-F238E27FC236}">
                <a16:creationId xmlns:a16="http://schemas.microsoft.com/office/drawing/2014/main" id="{127FC18A-49FE-C9C0-6485-F9711F3ECF29}"/>
              </a:ext>
            </a:extLst>
          </p:cNvPr>
          <p:cNvSpPr/>
          <p:nvPr/>
        </p:nvSpPr>
        <p:spPr>
          <a:xfrm>
            <a:off x="7170674" y="4580729"/>
            <a:ext cx="897480" cy="35748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 panose="020B0604020202090204"/>
              <a:ea typeface="微软雅黑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E7E51BB-3F1A-D47C-265E-E915E2C3165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8745" y="1618848"/>
            <a:ext cx="3236815" cy="270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CB572F9-328B-4EF7-4120-089B1CC70CED}"/>
              </a:ext>
            </a:extLst>
          </p:cNvPr>
          <p:cNvPicPr/>
          <p:nvPr/>
        </p:nvPicPr>
        <p:blipFill>
          <a:blip r:embed="rId6"/>
          <a:srcRect r="4" b="52963"/>
          <a:stretch>
            <a:fillRect/>
          </a:stretch>
        </p:blipFill>
        <p:spPr>
          <a:xfrm>
            <a:off x="8202680" y="4507263"/>
            <a:ext cx="3749255" cy="1294725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5646E612-0B5C-A88A-81E2-4E0837F74E44}"/>
              </a:ext>
            </a:extLst>
          </p:cNvPr>
          <p:cNvSpPr/>
          <p:nvPr/>
        </p:nvSpPr>
        <p:spPr>
          <a:xfrm>
            <a:off x="1473557" y="1572163"/>
            <a:ext cx="3912271" cy="66017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FF222A-0050-42E6-8C3E-86E3C36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 rtlCol="0">
            <a:normAutofit fontScale="90000"/>
          </a:bodyPr>
          <a:lstStyle/>
          <a:p>
            <a:r>
              <a:rPr lang="zh-CN" altLang="zh-CN" sz="3200" b="1" u="none" strike="noStrike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项目展示</a:t>
            </a:r>
            <a:br>
              <a:rPr lang="en-US" altLang="zh-CN" sz="32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rPr>
            </a:br>
            <a:endParaRPr lang="zh-CN" altLang="en-US" dirty="0"/>
          </a:p>
        </p:txBody>
      </p:sp>
      <p:pic>
        <p:nvPicPr>
          <p:cNvPr id="10" name="图形 9" descr="星形图标">
            <a:extLst>
              <a:ext uri="{FF2B5EF4-FFF2-40B4-BE49-F238E27FC236}">
                <a16:creationId xmlns:a16="http://schemas.microsoft.com/office/drawing/2014/main" id="{F76D2371-447B-414B-9273-61F2CA39A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703" y="280289"/>
            <a:ext cx="1044000" cy="1044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686F8C3-D611-19A0-322D-DADA7F9D8A1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73557" y="2320606"/>
            <a:ext cx="3912271" cy="358673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778B0F2-3BE7-F632-674A-E9E6E6765FBE}"/>
              </a:ext>
            </a:extLst>
          </p:cNvPr>
          <p:cNvSpPr txBox="1"/>
          <p:nvPr/>
        </p:nvSpPr>
        <p:spPr>
          <a:xfrm>
            <a:off x="1473557" y="1726531"/>
            <a:ext cx="38922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文字到图片到生成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C91589F-597F-194B-5C80-E0D868CF7A4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70326" y="1572163"/>
            <a:ext cx="3643327" cy="3483621"/>
          </a:xfrm>
          <a:prstGeom prst="rect">
            <a:avLst/>
          </a:prstGeom>
          <a:noFill/>
          <a:ln w="0">
            <a:solidFill>
              <a:schemeClr val="accent1">
                <a:lumMod val="75000"/>
              </a:schemeClr>
            </a:solidFill>
          </a:ln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99415187-3863-FCC2-7C80-A83F6DEE7F74}"/>
              </a:ext>
            </a:extLst>
          </p:cNvPr>
          <p:cNvSpPr/>
          <p:nvPr/>
        </p:nvSpPr>
        <p:spPr>
          <a:xfrm>
            <a:off x="6870326" y="5227747"/>
            <a:ext cx="3643327" cy="697186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图片文字编辑</a:t>
            </a:r>
          </a:p>
        </p:txBody>
      </p:sp>
    </p:spTree>
    <p:extLst>
      <p:ext uri="{BB962C8B-B14F-4D97-AF65-F5344CB8AC3E}">
        <p14:creationId xmlns:p14="http://schemas.microsoft.com/office/powerpoint/2010/main" val="241229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DD7C-63F4-13A8-44C3-628E4885F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D0BAC-7F2C-E427-4F21-41F077D7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 rtlCol="0">
            <a:normAutofit fontScale="90000"/>
          </a:bodyPr>
          <a:lstStyle/>
          <a:p>
            <a:r>
              <a:rPr lang="zh-CN" altLang="en-US" sz="3200" b="1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rPr>
              <a:t>生成对比</a:t>
            </a:r>
            <a:br>
              <a:rPr lang="en-US" altLang="zh-CN" sz="32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rPr>
            </a:br>
            <a:endParaRPr lang="zh-CN" altLang="en-US" dirty="0"/>
          </a:p>
        </p:txBody>
      </p:sp>
      <p:pic>
        <p:nvPicPr>
          <p:cNvPr id="10" name="图形 9" descr="星形图标">
            <a:extLst>
              <a:ext uri="{FF2B5EF4-FFF2-40B4-BE49-F238E27FC236}">
                <a16:creationId xmlns:a16="http://schemas.microsoft.com/office/drawing/2014/main" id="{9CD6A5D4-1D77-4899-99AD-08DB3AE9F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703" y="280289"/>
            <a:ext cx="1044000" cy="1044000"/>
          </a:xfrm>
          <a:prstGeom prst="rect">
            <a:avLst/>
          </a:prstGeom>
        </p:spPr>
      </p:pic>
      <p:sp>
        <p:nvSpPr>
          <p:cNvPr id="3" name="文本框 59">
            <a:extLst>
              <a:ext uri="{FF2B5EF4-FFF2-40B4-BE49-F238E27FC236}">
                <a16:creationId xmlns:a16="http://schemas.microsoft.com/office/drawing/2014/main" id="{1378AACD-8621-B70B-E00B-693E1CA5BE58}"/>
              </a:ext>
            </a:extLst>
          </p:cNvPr>
          <p:cNvSpPr/>
          <p:nvPr/>
        </p:nvSpPr>
        <p:spPr>
          <a:xfrm>
            <a:off x="2396017" y="1618272"/>
            <a:ext cx="2470832" cy="601226"/>
          </a:xfrm>
          <a:prstGeom prst="rect">
            <a:avLst/>
          </a:prstGeom>
          <a:noFill/>
          <a:ln w="57150">
            <a:solidFill>
              <a:srgbClr val="2683C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107950" algn="ctr" defTabSz="914400">
              <a:lnSpc>
                <a:spcPct val="100000"/>
              </a:lnSpc>
              <a:spcAft>
                <a:spcPts val="1415"/>
              </a:spcAft>
              <a:buClr>
                <a:srgbClr val="000000"/>
              </a:buClr>
              <a:buSzPct val="45000"/>
            </a:pPr>
            <a:r>
              <a:rPr lang="zh-CN" sz="1800" b="0" u="none" strike="noStrike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Arial" panose="020B0604020202090204"/>
              </a:rPr>
              <a:t>提示词：太阳神鸟金饰上写着 “天路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Arial" panose="020B0604020202090204"/>
              </a:rPr>
              <a:t>”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4" name="文本框 66">
            <a:extLst>
              <a:ext uri="{FF2B5EF4-FFF2-40B4-BE49-F238E27FC236}">
                <a16:creationId xmlns:a16="http://schemas.microsoft.com/office/drawing/2014/main" id="{B7A91CEE-1B5A-821D-645A-277732908C84}"/>
              </a:ext>
            </a:extLst>
          </p:cNvPr>
          <p:cNvSpPr/>
          <p:nvPr/>
        </p:nvSpPr>
        <p:spPr>
          <a:xfrm rot="21580800">
            <a:off x="441640" y="2163624"/>
            <a:ext cx="424445" cy="1611720"/>
          </a:xfrm>
          <a:prstGeom prst="rect">
            <a:avLst/>
          </a:prstGeom>
          <a:noFill/>
          <a:ln w="57150">
            <a:solidFill>
              <a:srgbClr val="C0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CN" sz="1600" b="1" u="none" strike="noStrik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文字生成功能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5" name="文本框 60">
            <a:extLst>
              <a:ext uri="{FF2B5EF4-FFF2-40B4-BE49-F238E27FC236}">
                <a16:creationId xmlns:a16="http://schemas.microsoft.com/office/drawing/2014/main" id="{0FDBE640-9FA9-A149-2BDA-9217FA64B295}"/>
              </a:ext>
            </a:extLst>
          </p:cNvPr>
          <p:cNvSpPr/>
          <p:nvPr/>
        </p:nvSpPr>
        <p:spPr>
          <a:xfrm rot="21580800">
            <a:off x="441639" y="4143353"/>
            <a:ext cx="429103" cy="1611720"/>
          </a:xfrm>
          <a:prstGeom prst="rect">
            <a:avLst/>
          </a:prstGeom>
          <a:noFill/>
          <a:ln w="57150">
            <a:solidFill>
              <a:srgbClr val="C0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CN" sz="1600" b="1" u="none" strike="noStrik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文字编辑功能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44981D-22C8-DC90-6BDC-061964C9731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02571" y="2229939"/>
            <a:ext cx="1854130" cy="1614067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F1D68B-2558-7598-66FF-8CF45B443105}"/>
              </a:ext>
            </a:extLst>
          </p:cNvPr>
          <p:cNvPicPr/>
          <p:nvPr/>
        </p:nvPicPr>
        <p:blipFill>
          <a:blip r:embed="rId6"/>
          <a:srcRect l="9924" t="4328" r="13088" b="9057"/>
          <a:stretch>
            <a:fillRect/>
          </a:stretch>
        </p:blipFill>
        <p:spPr>
          <a:xfrm>
            <a:off x="4054335" y="2229939"/>
            <a:ext cx="1822366" cy="1614067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48E2C7-F4F4-80B6-A31A-0488F1B0E68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082571" y="2229939"/>
            <a:ext cx="1854130" cy="1614067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80229E-9C8A-3D72-BEB1-4CC83959FD79}"/>
              </a:ext>
            </a:extLst>
          </p:cNvPr>
          <p:cNvPicPr/>
          <p:nvPr/>
        </p:nvPicPr>
        <p:blipFill>
          <a:blip r:embed="rId8"/>
          <a:srcRect l="4797" t="4042" r="4055" b="9143"/>
          <a:stretch>
            <a:fillRect/>
          </a:stretch>
        </p:blipFill>
        <p:spPr>
          <a:xfrm>
            <a:off x="9662027" y="2156962"/>
            <a:ext cx="1926259" cy="16874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文本框 64">
            <a:extLst>
              <a:ext uri="{FF2B5EF4-FFF2-40B4-BE49-F238E27FC236}">
                <a16:creationId xmlns:a16="http://schemas.microsoft.com/office/drawing/2014/main" id="{B1AD03C6-A275-D71D-6B5A-9AFC91A75C6D}"/>
              </a:ext>
            </a:extLst>
          </p:cNvPr>
          <p:cNvSpPr/>
          <p:nvPr/>
        </p:nvSpPr>
        <p:spPr>
          <a:xfrm>
            <a:off x="7911212" y="1486331"/>
            <a:ext cx="2698913" cy="584500"/>
          </a:xfrm>
          <a:prstGeom prst="rect">
            <a:avLst/>
          </a:prstGeom>
          <a:noFill/>
          <a:ln w="57150">
            <a:solidFill>
              <a:srgbClr val="2683C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107950" algn="ctr" defTabSz="914400">
              <a:lnSpc>
                <a:spcPct val="100000"/>
              </a:lnSpc>
              <a:spcAft>
                <a:spcPts val="1415"/>
              </a:spcAft>
              <a:buClr>
                <a:srgbClr val="000000"/>
              </a:buClr>
              <a:buSzPct val="45000"/>
            </a:pPr>
            <a:r>
              <a:rPr lang="zh-CN" sz="1800" b="0" u="none" strike="noStrike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Arial" panose="020B0604020202090204"/>
              </a:rPr>
              <a:t>提示词：卡通青铜树，上方写着 “神树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Arial" panose="020B0604020202090204"/>
              </a:rPr>
              <a:t>”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BC717D-019F-6CE9-7BA3-7C7A9788365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499745" y="4093058"/>
            <a:ext cx="1853454" cy="161347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右箭头 606">
            <a:extLst>
              <a:ext uri="{FF2B5EF4-FFF2-40B4-BE49-F238E27FC236}">
                <a16:creationId xmlns:a16="http://schemas.microsoft.com/office/drawing/2014/main" id="{58CC47B3-4077-E285-4C0B-3B528EF435AB}"/>
              </a:ext>
            </a:extLst>
          </p:cNvPr>
          <p:cNvSpPr/>
          <p:nvPr/>
        </p:nvSpPr>
        <p:spPr>
          <a:xfrm>
            <a:off x="3986458" y="4843943"/>
            <a:ext cx="2714196" cy="231672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 panose="020B0604020202090204"/>
              <a:ea typeface="DejaVu San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46B628D-1ADC-EC94-41D6-5DC601CEDDFB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4843427" y="4007706"/>
            <a:ext cx="1009347" cy="878662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FA30B4F-C695-1032-9C9A-015C7E52B767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7053597" y="4165837"/>
            <a:ext cx="1854130" cy="161406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文本框 67">
            <a:extLst>
              <a:ext uri="{FF2B5EF4-FFF2-40B4-BE49-F238E27FC236}">
                <a16:creationId xmlns:a16="http://schemas.microsoft.com/office/drawing/2014/main" id="{E484E9F9-E564-2634-BC31-100BA78C3594}"/>
              </a:ext>
            </a:extLst>
          </p:cNvPr>
          <p:cNvSpPr/>
          <p:nvPr/>
        </p:nvSpPr>
        <p:spPr>
          <a:xfrm rot="21595800">
            <a:off x="3996446" y="5183694"/>
            <a:ext cx="2703306" cy="293868"/>
          </a:xfrm>
          <a:prstGeom prst="rect">
            <a:avLst/>
          </a:prstGeom>
          <a:noFill/>
          <a:ln w="57150">
            <a:solidFill>
              <a:srgbClr val="2683C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107950" algn="ctr" defTabSz="914400">
              <a:lnSpc>
                <a:spcPct val="100000"/>
              </a:lnSpc>
              <a:spcAft>
                <a:spcPts val="1415"/>
              </a:spcAft>
              <a:buClr>
                <a:srgbClr val="000000"/>
              </a:buClr>
              <a:buSzPct val="45000"/>
            </a:pPr>
            <a:r>
              <a:rPr lang="zh-CN" sz="1800" b="0" u="none" strike="noStrike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Arial" panose="020B0604020202090204"/>
              </a:rPr>
              <a:t>提示词：“天”，“上”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19" name="文本框 70">
            <a:extLst>
              <a:ext uri="{FF2B5EF4-FFF2-40B4-BE49-F238E27FC236}">
                <a16:creationId xmlns:a16="http://schemas.microsoft.com/office/drawing/2014/main" id="{97BE3B8A-CAB2-64B6-BB01-DCC41E55C3AC}"/>
              </a:ext>
            </a:extLst>
          </p:cNvPr>
          <p:cNvSpPr/>
          <p:nvPr/>
        </p:nvSpPr>
        <p:spPr>
          <a:xfrm rot="21580800">
            <a:off x="9067609" y="4452106"/>
            <a:ext cx="386121" cy="1026037"/>
          </a:xfrm>
          <a:prstGeom prst="rect">
            <a:avLst/>
          </a:prstGeom>
          <a:noFill/>
          <a:ln w="57150">
            <a:solidFill>
              <a:srgbClr val="C0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CN" sz="1600" b="1" u="none" strike="noStrike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更多例子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7F816B9-614C-C428-149E-BC88BC57ACD8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662027" y="4130492"/>
            <a:ext cx="1926259" cy="1614092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" name="图片 37" descr="左飘">
            <a:extLst>
              <a:ext uri="{FF2B5EF4-FFF2-40B4-BE49-F238E27FC236}">
                <a16:creationId xmlns:a16="http://schemas.microsoft.com/office/drawing/2014/main" id="{18BBDBB6-C579-7C96-3FEC-691EA3AEBE2C}"/>
              </a:ext>
            </a:extLst>
          </p:cNvPr>
          <p:cNvPicPr/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3204800">
            <a:off x="6854173" y="1637688"/>
            <a:ext cx="510925" cy="444773"/>
          </a:xfrm>
          <a:prstGeom prst="rect">
            <a:avLst/>
          </a:prstGeom>
          <a:noFill/>
        </p:spPr>
      </p:pic>
      <p:pic>
        <p:nvPicPr>
          <p:cNvPr id="22" name="图片 1" descr="左飘">
            <a:extLst>
              <a:ext uri="{FF2B5EF4-FFF2-40B4-BE49-F238E27FC236}">
                <a16:creationId xmlns:a16="http://schemas.microsoft.com/office/drawing/2014/main" id="{3B2F6E24-0FC0-7675-440A-5D00FC9A5206}"/>
              </a:ext>
            </a:extLst>
          </p:cNvPr>
          <p:cNvPicPr/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3204800">
            <a:off x="1176174" y="1744749"/>
            <a:ext cx="510925" cy="444773"/>
          </a:xfrm>
          <a:prstGeom prst="rect">
            <a:avLst/>
          </a:prstGeom>
          <a:noFill/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8D6FA18-8A86-BAC3-361D-E567B8F4D41E}"/>
              </a:ext>
            </a:extLst>
          </p:cNvPr>
          <p:cNvSpPr/>
          <p:nvPr/>
        </p:nvSpPr>
        <p:spPr>
          <a:xfrm>
            <a:off x="559157" y="1475921"/>
            <a:ext cx="842426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  <a:ea typeface="微软雅黑"/>
              </a:rPr>
              <a:t>Ours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85C4380-A8C7-CAB5-A97F-FCF8D91E9622}"/>
              </a:ext>
            </a:extLst>
          </p:cNvPr>
          <p:cNvSpPr/>
          <p:nvPr/>
        </p:nvSpPr>
        <p:spPr>
          <a:xfrm>
            <a:off x="6266201" y="1466783"/>
            <a:ext cx="842426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  <a:ea typeface="微软雅黑"/>
              </a:rPr>
              <a:t>Ours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148128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D51D5-CB43-E75D-34CF-AF80230DE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881E2-95A5-1EBB-07E2-CC9955F7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 rtlCol="0">
            <a:normAutofit fontScale="90000"/>
          </a:bodyPr>
          <a:lstStyle/>
          <a:p>
            <a:r>
              <a:rPr lang="zh-CN" altLang="zh-CN" sz="3200" b="1" u="none" strike="noStrike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项目测试</a:t>
            </a:r>
            <a:br>
              <a:rPr lang="en-US" altLang="zh-CN" sz="32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rPr>
            </a:br>
            <a:br>
              <a:rPr lang="en-US" altLang="zh-CN" sz="3200" b="0" u="none" strike="noStrike" dirty="0">
                <a:solidFill>
                  <a:srgbClr val="000000"/>
                </a:solidFill>
                <a:effectLst/>
                <a:uFillTx/>
                <a:latin typeface="Arial" panose="020B0604020202090204"/>
              </a:rPr>
            </a:br>
            <a:endParaRPr lang="zh-CN" altLang="en-US" dirty="0"/>
          </a:p>
        </p:txBody>
      </p:sp>
      <p:pic>
        <p:nvPicPr>
          <p:cNvPr id="10" name="图形 9" descr="星形图标">
            <a:extLst>
              <a:ext uri="{FF2B5EF4-FFF2-40B4-BE49-F238E27FC236}">
                <a16:creationId xmlns:a16="http://schemas.microsoft.com/office/drawing/2014/main" id="{BBC52345-5278-A4B1-9B99-8900FA63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7703" y="280289"/>
            <a:ext cx="1044000" cy="104400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0DECDA-95F6-FABD-6906-99E2F29BC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924203"/>
              </p:ext>
            </p:extLst>
          </p:nvPr>
        </p:nvGraphicFramePr>
        <p:xfrm>
          <a:off x="1290909" y="1626055"/>
          <a:ext cx="6270120" cy="1941120"/>
        </p:xfrm>
        <a:graphic>
          <a:graphicData uri="http://schemas.openxmlformats.org/drawingml/2006/table">
            <a:tbl>
              <a:tblPr/>
              <a:tblGrid>
                <a:gridCol w="156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280">
                <a:tc>
                  <a:txBody>
                    <a:bodyPr/>
                    <a:lstStyle/>
                    <a:p>
                      <a:endParaRPr lang="en-US" sz="105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状态</a:t>
                      </a:r>
                      <a:endParaRPr lang="en-US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正确率 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  <a:ea typeface="Arial" panose="020B0604020202090204"/>
                        </a:rPr>
                        <a:t>↑</a:t>
                      </a:r>
                      <a:endParaRPr lang="en-US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宋体-简" panose="02010800040101010101" charset="-122"/>
                          <a:ea typeface="宋体-简" panose="02010800040101010101" charset="-122"/>
                        </a:rPr>
                        <a:t>编辑距离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  <a:ea typeface="宋体-简" panose="02010800040101010101" charset="-122"/>
                        </a:rPr>
                        <a:t> 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  <a:ea typeface="Arial" panose="020B0604020202090204"/>
                        </a:rPr>
                        <a:t>↑</a:t>
                      </a:r>
                      <a:endParaRPr lang="en-US" sz="1800" b="0" u="none" strike="noStrike" dirty="0">
                        <a:solidFill>
                          <a:srgbClr val="FFFFFF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文字生成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训练前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0.6957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0.8402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7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训练后</a:t>
                      </a:r>
                      <a:endParaRPr lang="en-US" sz="1800" b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0.6644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0.8282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文字修改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训练前</a:t>
                      </a:r>
                      <a:endParaRPr lang="en-US" sz="1800" b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0.6671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0.8298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训练后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0.6644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0.8282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: 圆角 13">
            <a:extLst>
              <a:ext uri="{FF2B5EF4-FFF2-40B4-BE49-F238E27FC236}">
                <a16:creationId xmlns:a16="http://schemas.microsoft.com/office/drawing/2014/main" id="{F13B2669-588F-6F7C-7E98-C08092DA3A90}"/>
              </a:ext>
            </a:extLst>
          </p:cNvPr>
          <p:cNvSpPr/>
          <p:nvPr/>
        </p:nvSpPr>
        <p:spPr>
          <a:xfrm>
            <a:off x="1265709" y="3574792"/>
            <a:ext cx="6295320" cy="1983240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30000"/>
              </a:lnSpc>
            </a:pPr>
            <a:r>
              <a:rPr lang="en-US" sz="16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  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文字控制框架文字生成和文字编辑评估正确率通过使用</a:t>
            </a:r>
            <a:r>
              <a:rPr lang="en-US" sz="1800" b="0" u="none" strike="noStrike" spc="130" dirty="0" err="1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ocr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对文字进行识别，与正确的进行比对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,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计算正确率（完全正确才行）和编辑距离。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  <a:p>
            <a:pPr defTabSz="914400">
              <a:lnSpc>
                <a:spcPct val="130000"/>
              </a:lnSpc>
            </a:pP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  </a:t>
            </a:r>
            <a:r>
              <a:rPr lang="en-US" sz="1800" b="0" u="none" strike="noStrike" spc="130" dirty="0" err="1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发现训练效果并不理想，与算力、参数以及训练批次有关（经费问题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Arial" panose="020B0604020202090204"/>
                <a:ea typeface="微软雅黑"/>
              </a:rPr>
              <a:t>）。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640FACC-DD0B-56EB-F2E0-A36D8EA47177}"/>
              </a:ext>
            </a:extLst>
          </p:cNvPr>
          <p:cNvGraphicFramePr/>
          <p:nvPr/>
        </p:nvGraphicFramePr>
        <p:xfrm>
          <a:off x="7965360" y="1573200"/>
          <a:ext cx="3541320" cy="1554840"/>
        </p:xfrm>
        <a:graphic>
          <a:graphicData uri="http://schemas.openxmlformats.org/drawingml/2006/table">
            <a:tbl>
              <a:tblPr/>
              <a:tblGrid>
                <a:gridCol w="1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320">
                <a:tc>
                  <a:txBody>
                    <a:bodyPr/>
                    <a:lstStyle/>
                    <a:p>
                      <a:endParaRPr lang="en-US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FID 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  <a:ea typeface="Arial" panose="020B0604020202090204"/>
                        </a:rPr>
                        <a:t>↓</a:t>
                      </a:r>
                      <a:endParaRPr lang="en-US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CN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训练前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31.558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zh-CN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训练后</a:t>
                      </a:r>
                      <a:endParaRPr lang="en-US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90204"/>
                      </a:endParaRP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Arial" panose="020B0604020202090204"/>
                        </a:rPr>
                        <a:t>34.242</a:t>
                      </a:r>
                    </a:p>
                  </a:txBody>
                  <a:tcPr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矩形: 圆角 14">
            <a:extLst>
              <a:ext uri="{FF2B5EF4-FFF2-40B4-BE49-F238E27FC236}">
                <a16:creationId xmlns:a16="http://schemas.microsoft.com/office/drawing/2014/main" id="{033DF71C-786F-5919-7887-785E10F32330}"/>
              </a:ext>
            </a:extLst>
          </p:cNvPr>
          <p:cNvSpPr/>
          <p:nvPr/>
        </p:nvSpPr>
        <p:spPr>
          <a:xfrm>
            <a:off x="7965360" y="3127680"/>
            <a:ext cx="3595320" cy="1615320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  sd1.5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扩散模型评估采用</a:t>
            </a:r>
            <a:r>
              <a:rPr lang="en-US" sz="1800" b="0" u="none" strike="noStrike" spc="130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FID(</a:t>
            </a:r>
            <a:r>
              <a:rPr lang="zh-CN" sz="1800" b="0" u="none" strike="noStrike" spc="130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评估时与框架合并了）。证明了扩散模型经过训练，并没有遗忘掉太多先前学到的知识。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E1F4909-E167-95F3-D091-A0985D0BBB34}"/>
              </a:ext>
            </a:extLst>
          </p:cNvPr>
          <p:cNvSpPr/>
          <p:nvPr/>
        </p:nvSpPr>
        <p:spPr>
          <a:xfrm>
            <a:off x="7628040" y="4896318"/>
            <a:ext cx="4269960" cy="5378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800" b="0" u="none" strike="noStrike">
                <a:solidFill>
                  <a:srgbClr val="800080"/>
                </a:solidFill>
                <a:effectLst/>
                <a:uFillTx/>
                <a:latin typeface="Arial" panose="020B0604020202090204"/>
                <a:ea typeface="微软雅黑"/>
              </a:rPr>
              <a:t>均采用</a:t>
            </a:r>
            <a:r>
              <a:rPr lang="en-US" sz="1800" b="0" u="none" strike="noStrike">
                <a:solidFill>
                  <a:srgbClr val="800080"/>
                </a:solidFill>
                <a:effectLst/>
                <a:uFillTx/>
                <a:latin typeface="Arial" panose="020B0604020202090204"/>
                <a:ea typeface="微软雅黑"/>
              </a:rPr>
              <a:t>AnyText-benchmark!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0807EF-AA65-61EB-8AD1-992B97A9E0BE}"/>
              </a:ext>
            </a:extLst>
          </p:cNvPr>
          <p:cNvSpPr/>
          <p:nvPr/>
        </p:nvSpPr>
        <p:spPr>
          <a:xfrm>
            <a:off x="1265709" y="5587476"/>
            <a:ext cx="10605154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sz="1800" b="0" u="none" strike="noStrike" spc="130" dirty="0">
                <a:solidFill>
                  <a:schemeClr val="accent1"/>
                </a:solidFill>
                <a:effectLst/>
                <a:uFillTx/>
                <a:latin typeface="Arial" panose="020B0604020202090204"/>
                <a:ea typeface="微软雅黑"/>
              </a:rPr>
              <a:t>因此目前项目使用官方</a:t>
            </a:r>
            <a:r>
              <a:rPr lang="en-US" sz="1800" b="0" u="none" strike="noStrike" spc="130" dirty="0" err="1">
                <a:solidFill>
                  <a:schemeClr val="accent1"/>
                </a:solidFill>
                <a:effectLst/>
                <a:uFillTx/>
                <a:latin typeface="Arial" panose="020B0604020202090204"/>
                <a:ea typeface="微软雅黑"/>
              </a:rPr>
              <a:t>AnyText</a:t>
            </a:r>
            <a:r>
              <a:rPr lang="zh-CN" sz="1800" b="0" u="none" strike="noStrike" spc="130" dirty="0">
                <a:solidFill>
                  <a:schemeClr val="accent1"/>
                </a:solidFill>
                <a:effectLst/>
                <a:uFillTx/>
                <a:latin typeface="Arial" panose="020B0604020202090204"/>
                <a:ea typeface="微软雅黑"/>
              </a:rPr>
              <a:t>的权重并与训练好的扩散模型进行合并，得到最终的模型权重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215381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69CD4-92AC-1B26-C3B5-F5515CD16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F6D4E-B763-4747-6CBC-F45EB926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 rtlCol="0"/>
          <a:lstStyle/>
          <a:p>
            <a:pPr rtl="0"/>
            <a:r>
              <a:rPr lang="zh-CN" altLang="en-US" b="1" dirty="0"/>
              <a:t>创新点</a:t>
            </a:r>
          </a:p>
        </p:txBody>
      </p:sp>
      <p:pic>
        <p:nvPicPr>
          <p:cNvPr id="7" name="图形 6" descr="齿轮图标">
            <a:extLst>
              <a:ext uri="{FF2B5EF4-FFF2-40B4-BE49-F238E27FC236}">
                <a16:creationId xmlns:a16="http://schemas.microsoft.com/office/drawing/2014/main" id="{AEB7A754-09CB-DD13-46B8-4BB8E34FF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57F1BF-5EE5-3BBF-E762-11B7537D838A}"/>
              </a:ext>
            </a:extLst>
          </p:cNvPr>
          <p:cNvSpPr txBox="1"/>
          <p:nvPr/>
        </p:nvSpPr>
        <p:spPr>
          <a:xfrm>
            <a:off x="1190578" y="1921424"/>
            <a:ext cx="55981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chemeClr val="dk1"/>
                </a:solidFill>
                <a:latin typeface="微软雅黑"/>
                <a:ea typeface="微软雅黑"/>
              </a:rPr>
              <a:t>  </a:t>
            </a:r>
            <a:r>
              <a:rPr lang="zh-CN" altLang="en-US" u="none" strike="noStrike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本项目致力于通过创新的文字渲染模型，革新图片修改的</a:t>
            </a:r>
            <a:r>
              <a:rPr lang="zh-CN" altLang="en-US" dirty="0">
                <a:solidFill>
                  <a:schemeClr val="dk1"/>
                </a:solidFill>
                <a:latin typeface="微软雅黑"/>
                <a:ea typeface="微软雅黑"/>
              </a:rPr>
              <a:t>应</a:t>
            </a:r>
            <a:r>
              <a:rPr lang="zh-CN" altLang="en-US" u="none" strike="noStrike" dirty="0">
                <a:solidFill>
                  <a:schemeClr val="dk1"/>
                </a:solidFill>
                <a:effectLst/>
                <a:uFillTx/>
                <a:latin typeface="微软雅黑"/>
                <a:ea typeface="微软雅黑"/>
              </a:rPr>
              <a:t>用场景，为用户提供丰富多样的选择，轻松设计独具个性的文创产品。此外，项目更支持便捷的文字编辑功能，实现图片中文字的修改与创意贴图，赋能用户更自由的创作表达。</a:t>
            </a:r>
            <a:r>
              <a:rPr lang="en-US" altLang="zh-CN" dirty="0">
                <a:solidFill>
                  <a:schemeClr val="dk1"/>
                </a:solidFill>
                <a:latin typeface="微软雅黑"/>
                <a:ea typeface="微软雅黑"/>
              </a:rPr>
              <a:t>  </a:t>
            </a:r>
          </a:p>
          <a:p>
            <a:pPr>
              <a:buNone/>
            </a:pPr>
            <a:endParaRPr lang="en-US" altLang="zh-CN" dirty="0">
              <a:solidFill>
                <a:schemeClr val="dk1"/>
              </a:solidFill>
              <a:latin typeface="微软雅黑"/>
              <a:ea typeface="微软雅黑"/>
            </a:endParaRPr>
          </a:p>
          <a:p>
            <a:pPr>
              <a:buNone/>
            </a:pPr>
            <a:r>
              <a:rPr lang="zh-CN" altLang="en-US" dirty="0">
                <a:solidFill>
                  <a:schemeClr val="dk1"/>
                </a:solidFill>
                <a:latin typeface="微软雅黑"/>
                <a:ea typeface="微软雅黑"/>
              </a:rPr>
              <a:t>  本项目将模型划分为文字渲染框架和扩散模型框架，对扩散模型进行了更改并且微调，相比于如今许多的文生图大模型，该模型算力要求相对较低，容易部署，具备精确指定文字位置的功能和文字编辑的功能，同时该模型在文字生成的正确率上有一定的保证。</a:t>
            </a:r>
            <a:endParaRPr lang="zh-CN" alt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F1FE72-DC0E-280B-4CE9-493A7F3808F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67602" y="1814100"/>
            <a:ext cx="3710776" cy="3523644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7615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927ECD-2DB5-09DE-F7C6-D6A3EA4D5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D0E157-597C-0CD6-BB80-C5F508EE7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" name="演示视频.mp4">
            <a:hlinkClick r:id="" action="ppaction://media"/>
            <a:extLst>
              <a:ext uri="{FF2B5EF4-FFF2-40B4-BE49-F238E27FC236}">
                <a16:creationId xmlns:a16="http://schemas.microsoft.com/office/drawing/2014/main" id="{01E3AB43-62EC-4BD3-24D6-30F23A94C352}"/>
              </a:ext>
            </a:extLst>
          </p:cNvPr>
          <p:cNvPicPr>
            <a:picLocks noGrp="1" noChangeAspect="1"/>
          </p:cNvPicPr>
          <p:nvPr>
            <p:ph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2021" y="1617663"/>
            <a:ext cx="8325147" cy="4684808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A764F2-ACA1-D9F3-BF9B-2A0939BD7F6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51E72C6-8079-3733-97B5-31866C631C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22A9FF4-5E78-5244-B7A2-6573BB38E6E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013B21-325A-B2C7-7C47-D48C03C11A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994C7900-7838-A144-764A-5F974A978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演示视频</a:t>
            </a:r>
          </a:p>
        </p:txBody>
      </p:sp>
    </p:spTree>
    <p:extLst>
      <p:ext uri="{BB962C8B-B14F-4D97-AF65-F5344CB8AC3E}">
        <p14:creationId xmlns:p14="http://schemas.microsoft.com/office/powerpoint/2010/main" val="113040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4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库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60958842_TF66921596_Win32" id="{5A86B053-2FC3-42EE-B860-B58283DF8E4C}" vid="{8FC67E8D-B6A2-4A62-BBF0-DE1A508362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我的发明</Template>
  <TotalTime>79</TotalTime>
  <Words>918</Words>
  <Application>Microsoft Macintosh PowerPoint</Application>
  <PresentationFormat>宽屏</PresentationFormat>
  <Paragraphs>85</Paragraphs>
  <Slides>12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宋体-简</vt:lpstr>
      <vt:lpstr>微软雅黑</vt:lpstr>
      <vt:lpstr>Microsoft YaHei UI</vt:lpstr>
      <vt:lpstr>Arial</vt:lpstr>
      <vt:lpstr>Helvetica</vt:lpstr>
      <vt:lpstr>库</vt:lpstr>
      <vt:lpstr>基于生成式AI的个性化文创图像作品设计</vt:lpstr>
      <vt:lpstr>项目创意来源</vt:lpstr>
      <vt:lpstr>系统算法实现流程</vt:lpstr>
      <vt:lpstr>训练过程</vt:lpstr>
      <vt:lpstr>项目展示 </vt:lpstr>
      <vt:lpstr>生成对比 </vt:lpstr>
      <vt:lpstr>项目测试  </vt:lpstr>
      <vt:lpstr>创新点</vt:lpstr>
      <vt:lpstr>演示视频</vt:lpstr>
      <vt:lpstr>PowerPoint 演示文稿</vt:lpstr>
      <vt:lpstr>补充</vt:lpstr>
      <vt:lpstr>补充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yijia chen</dc:creator>
  <cp:lastModifiedBy>Zheng Shibo</cp:lastModifiedBy>
  <cp:revision>4</cp:revision>
  <dcterms:created xsi:type="dcterms:W3CDTF">2025-05-04T04:43:51Z</dcterms:created>
  <dcterms:modified xsi:type="dcterms:W3CDTF">2025-05-04T06:09:33Z</dcterms:modified>
</cp:coreProperties>
</file>